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54"/>
  </p:normalViewPr>
  <p:slideViewPr>
    <p:cSldViewPr snapToGrid="0" snapToObjects="1">
      <p:cViewPr>
        <p:scale>
          <a:sx n="66" d="100"/>
          <a:sy n="66" d="100"/>
        </p:scale>
        <p:origin x="-2560" y="-4176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tiff"/><Relationship Id="rId3" Type="http://schemas.openxmlformats.org/officeDocument/2006/relationships/image" Target="../media/image1.tiff"/><Relationship Id="rId21" Type="http://schemas.openxmlformats.org/officeDocument/2006/relationships/image" Target="../media/image19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5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24" Type="http://schemas.openxmlformats.org/officeDocument/2006/relationships/image" Target="../media/image22.tiff"/><Relationship Id="rId5" Type="http://schemas.openxmlformats.org/officeDocument/2006/relationships/image" Target="../media/image3.tiff"/><Relationship Id="rId15" Type="http://schemas.openxmlformats.org/officeDocument/2006/relationships/image" Target="../media/image13.png"/><Relationship Id="rId23" Type="http://schemas.openxmlformats.org/officeDocument/2006/relationships/image" Target="../media/image21.tiff"/><Relationship Id="rId10" Type="http://schemas.openxmlformats.org/officeDocument/2006/relationships/image" Target="../media/image8.tiff"/><Relationship Id="rId19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2.png"/><Relationship Id="rId22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B4831F4E-2C70-1642-8DD2-B2D261972670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14302854" cy="18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B52DEC-D7EB-424C-B6B5-66A94DF896F9}"/>
              </a:ext>
            </a:extLst>
          </p:cNvPr>
          <p:cNvSpPr txBox="1"/>
          <p:nvPr/>
        </p:nvSpPr>
        <p:spPr>
          <a:xfrm>
            <a:off x="195551" y="11344175"/>
            <a:ext cx="13866548" cy="822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535BD7-3733-2642-8C71-D43FC3001C4E}"/>
              </a:ext>
            </a:extLst>
          </p:cNvPr>
          <p:cNvSpPr txBox="1"/>
          <p:nvPr/>
        </p:nvSpPr>
        <p:spPr>
          <a:xfrm>
            <a:off x="4859729" y="4394690"/>
            <a:ext cx="7210409" cy="62819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E689BE-205E-E741-87E4-70F0E73FBBA0}"/>
              </a:ext>
            </a:extLst>
          </p:cNvPr>
          <p:cNvSpPr txBox="1"/>
          <p:nvPr/>
        </p:nvSpPr>
        <p:spPr>
          <a:xfrm>
            <a:off x="12316528" y="3757633"/>
            <a:ext cx="20592223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0" y="4392745"/>
            <a:ext cx="7755993" cy="628041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27840232" y="8344381"/>
            <a:ext cx="5078167" cy="274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4286757" y="11430000"/>
            <a:ext cx="18612982" cy="10515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4302854" y="11074496"/>
            <a:ext cx="18615547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049885"/>
            <a:ext cx="12315831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7840232" y="7755644"/>
            <a:ext cx="5104492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2316528" y="3049885"/>
            <a:ext cx="20601872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216442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3110" y="3863427"/>
            <a:ext cx="11403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Continuous-Wave Time-of-Flight System Overview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0" y="20499050"/>
            <a:ext cx="6858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550" dirty="0"/>
          </a:p>
          <a:p>
            <a:r>
              <a:rPr lang="en-US" sz="550" dirty="0"/>
              <a:t>[1] R. </a:t>
            </a:r>
            <a:r>
              <a:rPr lang="en-US" sz="550" dirty="0" err="1"/>
              <a:t>Ferriere</a:t>
            </a:r>
            <a:r>
              <a:rPr lang="en-US" sz="550" dirty="0"/>
              <a:t>, J. </a:t>
            </a:r>
            <a:r>
              <a:rPr lang="en-US" sz="550" dirty="0" err="1"/>
              <a:t>Cussey</a:t>
            </a:r>
            <a:r>
              <a:rPr lang="en-US" sz="550" dirty="0"/>
              <a:t>, and J. Dudley. Time-of-flight range detection using low-frequency intensity modulation of a </a:t>
            </a:r>
            <a:r>
              <a:rPr lang="en-US" sz="550" dirty="0" err="1"/>
              <a:t>cw</a:t>
            </a:r>
            <a:r>
              <a:rPr lang="en-US" sz="550" dirty="0"/>
              <a:t> laser diode: Application to fiber length measurement. Optical Engineering - OPT ENG, 47, 09 2008.</a:t>
            </a:r>
          </a:p>
          <a:p>
            <a:r>
              <a:rPr lang="en-US" sz="550" dirty="0"/>
              <a:t>[2] R. </a:t>
            </a:r>
            <a:r>
              <a:rPr lang="en-US" sz="550" dirty="0" err="1"/>
              <a:t>Grootjans</a:t>
            </a:r>
            <a:r>
              <a:rPr lang="en-US" sz="550" dirty="0"/>
              <a:t>, W. van der </a:t>
            </a:r>
            <a:r>
              <a:rPr lang="en-US" sz="550" dirty="0" err="1"/>
              <a:t>Tempel</a:t>
            </a:r>
            <a:r>
              <a:rPr lang="en-US" sz="550" dirty="0"/>
              <a:t>, D. Van, C. De </a:t>
            </a:r>
            <a:r>
              <a:rPr lang="en-US" sz="550" dirty="0" err="1"/>
              <a:t>Tandt</a:t>
            </a:r>
            <a:r>
              <a:rPr lang="en-US" sz="550" dirty="0"/>
              <a:t>, and M. </a:t>
            </a:r>
            <a:r>
              <a:rPr lang="en-US" sz="550" dirty="0" err="1"/>
              <a:t>Kuijk</a:t>
            </a:r>
            <a:r>
              <a:rPr lang="en-US" sz="55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550" dirty="0"/>
              <a:t>[3] M. Gupta, A. </a:t>
            </a:r>
            <a:r>
              <a:rPr lang="en-US" sz="550" dirty="0" err="1"/>
              <a:t>Velten</a:t>
            </a:r>
            <a:r>
              <a:rPr lang="en-US" sz="550" dirty="0"/>
              <a:t>, S. K. </a:t>
            </a:r>
            <a:r>
              <a:rPr lang="en-US" sz="550" dirty="0" err="1"/>
              <a:t>Nayar</a:t>
            </a:r>
            <a:r>
              <a:rPr lang="en-US" sz="550" dirty="0"/>
              <a:t>, and E. </a:t>
            </a:r>
            <a:r>
              <a:rPr lang="en-US" sz="550" dirty="0" err="1"/>
              <a:t>Breitbach</a:t>
            </a:r>
            <a:r>
              <a:rPr lang="en-US" sz="550" dirty="0"/>
              <a:t>. What are optimal coding functions for time-of-flight imaging? ACM Trans. Graph., 37(2):13:1–13:18, Feb. 2018.</a:t>
            </a:r>
          </a:p>
          <a:p>
            <a:r>
              <a:rPr lang="en-US" sz="550" dirty="0"/>
              <a:t>[4] F. Gutierrez-Barragan, S. A. Reza, A. </a:t>
            </a:r>
            <a:r>
              <a:rPr lang="en-US" sz="550" dirty="0" err="1"/>
              <a:t>Velten</a:t>
            </a:r>
            <a:r>
              <a:rPr lang="en-US" sz="550" dirty="0"/>
              <a:t>, and M. Gupta. Practical coding function design for time-of-flight imaging. To appear in CVPR 2019, 2019.</a:t>
            </a:r>
          </a:p>
          <a:p>
            <a:r>
              <a:rPr lang="en-US" sz="550" dirty="0"/>
              <a:t>[5] B. Hariharan, P. A. Arbelaez, R. B. </a:t>
            </a:r>
            <a:r>
              <a:rPr lang="en-US" sz="550" dirty="0" err="1"/>
              <a:t>Girshick</a:t>
            </a:r>
            <a:r>
              <a:rPr lang="en-US" sz="550" dirty="0"/>
              <a:t>, and J. Malik. </a:t>
            </a:r>
            <a:r>
              <a:rPr lang="en-US" sz="550" dirty="0" err="1"/>
              <a:t>Hypercolumns</a:t>
            </a:r>
            <a:r>
              <a:rPr lang="en-US" sz="550" dirty="0"/>
              <a:t> for object segmentation and fine-grained localization. </a:t>
            </a:r>
            <a:r>
              <a:rPr lang="en-US" sz="550" dirty="0" err="1"/>
              <a:t>CoRR</a:t>
            </a:r>
            <a:r>
              <a:rPr lang="en-US" sz="550" dirty="0"/>
              <a:t>, abs/1411.5752, 2014.</a:t>
            </a:r>
          </a:p>
          <a:p>
            <a:r>
              <a:rPr lang="en-US" sz="55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55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550" dirty="0"/>
              <a:t>[8] P. Liu and E. Y. Lam. Image reconstruction using deep learning. </a:t>
            </a:r>
            <a:r>
              <a:rPr lang="en-US" sz="550" dirty="0" err="1"/>
              <a:t>CoRR</a:t>
            </a:r>
            <a:r>
              <a:rPr lang="en-US" sz="550" dirty="0"/>
              <a:t>, abs/1809.10410, 2018.</a:t>
            </a:r>
          </a:p>
          <a:p>
            <a:r>
              <a:rPr lang="en-US" sz="550" dirty="0"/>
              <a:t>[9] P. K. Nathan Silberman, Derek </a:t>
            </a:r>
            <a:r>
              <a:rPr lang="en-US" sz="550" dirty="0" err="1"/>
              <a:t>Hoiem</a:t>
            </a:r>
            <a:r>
              <a:rPr lang="en-US" sz="550" dirty="0"/>
              <a:t> and R. Fergus. Indoor segmentation and support inference from </a:t>
            </a:r>
            <a:r>
              <a:rPr lang="en-US" sz="550" dirty="0" err="1"/>
              <a:t>rgbd</a:t>
            </a:r>
            <a:r>
              <a:rPr lang="en-US" sz="550" dirty="0"/>
              <a:t> images. In ECCV, 2012.</a:t>
            </a:r>
          </a:p>
          <a:p>
            <a:r>
              <a:rPr lang="en-US" sz="550" dirty="0"/>
              <a:t>[10] A. </a:t>
            </a:r>
            <a:r>
              <a:rPr lang="en-US" sz="550" dirty="0" err="1"/>
              <a:t>Paszke</a:t>
            </a:r>
            <a:r>
              <a:rPr lang="en-US" sz="550" dirty="0"/>
              <a:t>, S. Gross, S. </a:t>
            </a:r>
            <a:r>
              <a:rPr lang="en-US" sz="550" dirty="0" err="1"/>
              <a:t>Chintala</a:t>
            </a:r>
            <a:r>
              <a:rPr lang="en-US" sz="550" dirty="0"/>
              <a:t>, G. </a:t>
            </a:r>
            <a:r>
              <a:rPr lang="en-US" sz="550" dirty="0" err="1"/>
              <a:t>Chanan</a:t>
            </a:r>
            <a:r>
              <a:rPr lang="en-US" sz="550" dirty="0"/>
              <a:t>, E. Yang, Z. DeVito, Z. Lin, A. </a:t>
            </a:r>
            <a:r>
              <a:rPr lang="en-US" sz="550" dirty="0" err="1"/>
              <a:t>Desmaison</a:t>
            </a:r>
            <a:r>
              <a:rPr lang="en-US" sz="550" dirty="0"/>
              <a:t>, L. </a:t>
            </a:r>
            <a:r>
              <a:rPr lang="en-US" sz="550" dirty="0" err="1"/>
              <a:t>Antiga</a:t>
            </a:r>
            <a:r>
              <a:rPr lang="en-US" sz="550" dirty="0"/>
              <a:t>, and A. </a:t>
            </a:r>
            <a:r>
              <a:rPr lang="en-US" sz="550" dirty="0" err="1"/>
              <a:t>Lerer</a:t>
            </a:r>
            <a:r>
              <a:rPr lang="en-US" sz="550" dirty="0"/>
              <a:t>. Automatic differentiation in </a:t>
            </a:r>
            <a:r>
              <a:rPr lang="en-US" sz="550" dirty="0" err="1"/>
              <a:t>PyTorch</a:t>
            </a:r>
            <a:r>
              <a:rPr lang="en-US" sz="550" dirty="0"/>
              <a:t>. In NIPS </a:t>
            </a:r>
            <a:r>
              <a:rPr lang="en-US" sz="550" dirty="0" err="1"/>
              <a:t>Autodiff</a:t>
            </a:r>
            <a:r>
              <a:rPr lang="en-US" sz="550" dirty="0"/>
              <a:t> Workshop, 2017.</a:t>
            </a:r>
          </a:p>
          <a:p>
            <a:r>
              <a:rPr lang="en-US" sz="55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550" dirty="0"/>
              <a:t>[12] M. </a:t>
            </a:r>
            <a:r>
              <a:rPr lang="en-US" sz="550" dirty="0" err="1"/>
              <a:t>Ravanelli</a:t>
            </a:r>
            <a:r>
              <a:rPr lang="en-US" sz="550" dirty="0"/>
              <a:t> and Y. </a:t>
            </a:r>
            <a:r>
              <a:rPr lang="en-US" sz="550" dirty="0" err="1"/>
              <a:t>Bengio</a:t>
            </a:r>
            <a:r>
              <a:rPr lang="en-US" sz="550" dirty="0"/>
              <a:t>. Speaker recognition from raw waveform with </a:t>
            </a:r>
            <a:r>
              <a:rPr lang="en-US" sz="550" dirty="0" err="1"/>
              <a:t>sincnet</a:t>
            </a:r>
            <a:r>
              <a:rPr lang="en-US" sz="550" dirty="0"/>
              <a:t>. In 2018 IEEE Spoken Language Technology Workshop, SLT 2018, Athens, Greece, December 18-21, 2018, pages 1021–1028, 2018.</a:t>
            </a:r>
          </a:p>
          <a:p>
            <a:r>
              <a:rPr lang="en-US" sz="550" dirty="0"/>
              <a:t>[13] O. </a:t>
            </a:r>
            <a:r>
              <a:rPr lang="en-US" sz="550" dirty="0" err="1"/>
              <a:t>Ronneberger</a:t>
            </a:r>
            <a:r>
              <a:rPr lang="en-US" sz="550" dirty="0"/>
              <a:t>, P. Fischer, and T. </a:t>
            </a:r>
            <a:r>
              <a:rPr lang="en-US" sz="550" dirty="0" err="1"/>
              <a:t>Brox</a:t>
            </a:r>
            <a:r>
              <a:rPr lang="en-US" sz="550" dirty="0"/>
              <a:t>. U-net: Convolutional networks for biomedical image segmentation. </a:t>
            </a:r>
            <a:r>
              <a:rPr lang="en-US" sz="550" dirty="0" err="1"/>
              <a:t>CoRR</a:t>
            </a:r>
            <a:r>
              <a:rPr lang="en-US" sz="550" dirty="0"/>
              <a:t>, abs/1505.04597, 2015.</a:t>
            </a:r>
          </a:p>
          <a:p>
            <a:r>
              <a:rPr lang="en-US" sz="550" dirty="0"/>
              <a:t>[14] M. </a:t>
            </a:r>
            <a:r>
              <a:rPr lang="en-US" sz="550" dirty="0" err="1"/>
              <a:t>Seyedhosseini</a:t>
            </a:r>
            <a:r>
              <a:rPr lang="en-US" sz="550" dirty="0"/>
              <a:t>, M. </a:t>
            </a:r>
            <a:r>
              <a:rPr lang="en-US" sz="550" dirty="0" err="1"/>
              <a:t>Sajjadi</a:t>
            </a:r>
            <a:r>
              <a:rPr lang="en-US" sz="550" dirty="0"/>
              <a:t>, and T. </a:t>
            </a:r>
            <a:r>
              <a:rPr lang="en-US" sz="550" dirty="0" err="1"/>
              <a:t>Tasdizen</a:t>
            </a:r>
            <a:r>
              <a:rPr lang="en-US" sz="550" dirty="0"/>
              <a:t>. Image segmentation with cascaded hierarchical models and </a:t>
            </a:r>
            <a:r>
              <a:rPr lang="en-US" sz="550" dirty="0" err="1"/>
              <a:t>logisticdisjunctive</a:t>
            </a:r>
            <a:r>
              <a:rPr lang="en-US" sz="550" dirty="0"/>
              <a:t> normal networks. In 2013 IEEE International Conference on Computer Vision, pages 2168–2175, Dec 2013.</a:t>
            </a:r>
          </a:p>
          <a:p>
            <a:r>
              <a:rPr lang="en-US" sz="550" dirty="0"/>
              <a:t>[15] E. </a:t>
            </a:r>
            <a:r>
              <a:rPr lang="en-US" sz="550" dirty="0" err="1"/>
              <a:t>Shelhamer</a:t>
            </a:r>
            <a:r>
              <a:rPr lang="en-US" sz="550" dirty="0"/>
              <a:t>, J. Long, and T. Darrell. Fully convolutional networks for semantic segmentation. </a:t>
            </a:r>
            <a:r>
              <a:rPr lang="en-US" sz="550" dirty="0" err="1"/>
              <a:t>CoRR</a:t>
            </a:r>
            <a:r>
              <a:rPr lang="en-US" sz="55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27840232" y="5305764"/>
            <a:ext cx="3014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6858001" y="20191274"/>
            <a:ext cx="1039886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700" dirty="0"/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Scene specialized coding functions.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Include further CW-</a:t>
            </a:r>
            <a:r>
              <a:rPr lang="en-US" sz="2700" dirty="0" err="1"/>
              <a:t>ToF</a:t>
            </a:r>
            <a:r>
              <a:rPr lang="en-US" sz="2700" dirty="0"/>
              <a:t> imaging artifacts (e.g. multipath interference).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Hardware feasible modulation and demodulation functions.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08062-5F6C-BE43-A61B-525B9B52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7490" y="11357528"/>
            <a:ext cx="10572205" cy="58521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11ABAF-C6BC-D247-8809-865E949F5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5100" y="6077991"/>
            <a:ext cx="4259425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DD07964-BC68-DB42-AFFC-7D37933666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1414" y="6996256"/>
            <a:ext cx="2348915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236899-AC86-504D-9B85-95266C813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3102" y="7932057"/>
            <a:ext cx="450342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E7ED05-4432-0F44-B2BF-ABFE36B25D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1277" y="18374063"/>
            <a:ext cx="3529301" cy="11887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FD25978-8A89-2040-8400-7AB613D4856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150"/>
          <a:stretch/>
        </p:blipFill>
        <p:spPr>
          <a:xfrm>
            <a:off x="5998074" y="18093109"/>
            <a:ext cx="5012109" cy="145887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A6EB9F-A1FB-3A43-8F3D-E59D01068A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4786" y="9975942"/>
            <a:ext cx="5558118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2FDC95A-D322-C44C-9910-B8FBE96E970F}"/>
              </a:ext>
            </a:extLst>
          </p:cNvPr>
          <p:cNvSpPr txBox="1"/>
          <p:nvPr/>
        </p:nvSpPr>
        <p:spPr>
          <a:xfrm>
            <a:off x="8601508" y="5563114"/>
            <a:ext cx="2486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Received Light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4E4788-CADB-E540-B0A9-3A07870F590A}"/>
              </a:ext>
            </a:extLst>
          </p:cNvPr>
          <p:cNvSpPr txBox="1"/>
          <p:nvPr/>
        </p:nvSpPr>
        <p:spPr>
          <a:xfrm>
            <a:off x="8055373" y="6524033"/>
            <a:ext cx="35788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Demodulation Function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7CCF-B7C9-AD4E-A598-996055AC64CF}"/>
              </a:ext>
            </a:extLst>
          </p:cNvPr>
          <p:cNvSpPr txBox="1"/>
          <p:nvPr/>
        </p:nvSpPr>
        <p:spPr>
          <a:xfrm>
            <a:off x="8313820" y="7457047"/>
            <a:ext cx="26641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Cross-Correlation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8ED7B2-DB89-D14B-A0E3-BEDE5F8D31E7}"/>
              </a:ext>
            </a:extLst>
          </p:cNvPr>
          <p:cNvSpPr txBox="1"/>
          <p:nvPr/>
        </p:nvSpPr>
        <p:spPr>
          <a:xfrm>
            <a:off x="195549" y="10846647"/>
            <a:ext cx="138665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Coding Curves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F7D9F5-084A-DC4C-9A9D-BEC44150DFD1}"/>
              </a:ext>
            </a:extLst>
          </p:cNvPr>
          <p:cNvSpPr txBox="1"/>
          <p:nvPr/>
        </p:nvSpPr>
        <p:spPr>
          <a:xfrm>
            <a:off x="1639615" y="17725058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Depth Precision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798BCF-F687-EF4B-A151-720A4CE8DA38}"/>
              </a:ext>
            </a:extLst>
          </p:cNvPr>
          <p:cNvSpPr txBox="1"/>
          <p:nvPr/>
        </p:nvSpPr>
        <p:spPr>
          <a:xfrm>
            <a:off x="6864838" y="17721217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Coding Curve Length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674D63E-9D0C-8A43-A321-CDC215F8A7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61928" y="4393947"/>
            <a:ext cx="4719647" cy="642618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6CA38D-70BA-AB4F-8487-C14A06DEAE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57141" y="4393947"/>
            <a:ext cx="10058400" cy="29612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86EC44B-14B5-5041-BD46-C11ADE9C8C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557141" y="7847572"/>
            <a:ext cx="10058400" cy="296722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45EB8A3-DE78-654F-A507-8FE57DBE9D4D}"/>
              </a:ext>
            </a:extLst>
          </p:cNvPr>
          <p:cNvSpPr txBox="1"/>
          <p:nvPr/>
        </p:nvSpPr>
        <p:spPr>
          <a:xfrm>
            <a:off x="12557139" y="3879034"/>
            <a:ext cx="100583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Non-Neural Network Optimization Diagram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0C710F-E233-744C-B9BB-6C065BC96D25}"/>
              </a:ext>
            </a:extLst>
          </p:cNvPr>
          <p:cNvSpPr txBox="1"/>
          <p:nvPr/>
        </p:nvSpPr>
        <p:spPr>
          <a:xfrm>
            <a:off x="12557139" y="7363237"/>
            <a:ext cx="100583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Convolutional Neural Network Optimization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8CDF02-6C61-814A-A1E6-A2A5719D824E}"/>
              </a:ext>
            </a:extLst>
          </p:cNvPr>
          <p:cNvSpPr txBox="1"/>
          <p:nvPr/>
        </p:nvSpPr>
        <p:spPr>
          <a:xfrm>
            <a:off x="22861925" y="3894894"/>
            <a:ext cx="4719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Neural Network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0" y="19826818"/>
            <a:ext cx="6858001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436F5-07CC-F147-BF6D-36960B077EB9}"/>
              </a:ext>
            </a:extLst>
          </p:cNvPr>
          <p:cNvSpPr txBox="1"/>
          <p:nvPr/>
        </p:nvSpPr>
        <p:spPr>
          <a:xfrm>
            <a:off x="28058671" y="9007976"/>
            <a:ext cx="3014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858001" y="19826818"/>
            <a:ext cx="10398867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BF64A7-E18A-C941-8357-79A9213B42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22781" y="11578130"/>
            <a:ext cx="1906132" cy="14630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4CC84C-8022-4941-B666-3D84D09357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22781" y="13397396"/>
            <a:ext cx="1895302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7CC9AA-075A-524F-A45E-CC69F2EB2B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922781" y="15216662"/>
            <a:ext cx="1892860" cy="146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DE12D-140F-2145-9AD7-E6D0700F852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26981" y="17582553"/>
            <a:ext cx="1898664" cy="1463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DDAD78-3767-3D4E-B3E4-F0793B8B4D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150806" y="13046742"/>
            <a:ext cx="1453581" cy="182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71A88B-5186-4143-9217-F4044D76A50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24545" y="14862923"/>
            <a:ext cx="1419814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D7A4F8-D8D5-5244-80B2-93A9DFD447F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84213" y="16682571"/>
            <a:ext cx="1369996" cy="1828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36EFF4-3A84-204A-9EE2-8A5408A672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977023" y="17957157"/>
            <a:ext cx="5199896" cy="3840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094320-9E5B-D844-9AA4-B88EA3DEC07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380351" y="17962378"/>
            <a:ext cx="5337527" cy="384048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7A2311F-C9D5-584B-80AC-07BF47248D6A}"/>
              </a:ext>
            </a:extLst>
          </p:cNvPr>
          <p:cNvSpPr txBox="1"/>
          <p:nvPr/>
        </p:nvSpPr>
        <p:spPr>
          <a:xfrm>
            <a:off x="717989" y="16879291"/>
            <a:ext cx="1110818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452C96-722E-CE4D-928A-8E14B33BEBD9}"/>
              </a:ext>
            </a:extLst>
          </p:cNvPr>
          <p:cNvSpPr txBox="1"/>
          <p:nvPr/>
        </p:nvSpPr>
        <p:spPr>
          <a:xfrm>
            <a:off x="1076417" y="16774011"/>
            <a:ext cx="25654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(a) Modulation function.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EF4745-A05E-2B44-B7D7-8B758083A1A8}"/>
              </a:ext>
            </a:extLst>
          </p:cNvPr>
          <p:cNvSpPr txBox="1"/>
          <p:nvPr/>
        </p:nvSpPr>
        <p:spPr>
          <a:xfrm>
            <a:off x="3577219" y="16779752"/>
            <a:ext cx="29276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(b) Demodulation functions.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52E1B3-5E97-E44D-B1EC-F473713B6AE8}"/>
              </a:ext>
            </a:extLst>
          </p:cNvPr>
          <p:cNvSpPr txBox="1"/>
          <p:nvPr/>
        </p:nvSpPr>
        <p:spPr>
          <a:xfrm>
            <a:off x="6444674" y="16783795"/>
            <a:ext cx="25386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(c) Correlation functions.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82D3CF-EAB0-8941-9F18-F48B4190AF44}"/>
              </a:ext>
            </a:extLst>
          </p:cNvPr>
          <p:cNvSpPr txBox="1"/>
          <p:nvPr/>
        </p:nvSpPr>
        <p:spPr>
          <a:xfrm>
            <a:off x="8952458" y="16779752"/>
            <a:ext cx="2927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(d) Coding curve.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7AB1DE-425B-1646-9EA7-50080FA210D5}"/>
              </a:ext>
            </a:extLst>
          </p:cNvPr>
          <p:cNvSpPr txBox="1"/>
          <p:nvPr/>
        </p:nvSpPr>
        <p:spPr>
          <a:xfrm>
            <a:off x="11580062" y="16782802"/>
            <a:ext cx="25633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(e) Depth map.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9F72B4-3C8A-7548-A994-234CDF609432}"/>
              </a:ext>
            </a:extLst>
          </p:cNvPr>
          <p:cNvSpPr txBox="1"/>
          <p:nvPr/>
        </p:nvSpPr>
        <p:spPr>
          <a:xfrm>
            <a:off x="11583547" y="18979419"/>
            <a:ext cx="25633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Ground truth.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617539D-5F64-B544-93C4-9B4BECF15854}"/>
              </a:ext>
            </a:extLst>
          </p:cNvPr>
          <p:cNvSpPr txBox="1"/>
          <p:nvPr/>
        </p:nvSpPr>
        <p:spPr>
          <a:xfrm rot="16200000">
            <a:off x="-362356" y="11890839"/>
            <a:ext cx="2174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(1) Sinusoidal coding.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DE5939-5EEE-9442-87B1-A87493B0AF41}"/>
              </a:ext>
            </a:extLst>
          </p:cNvPr>
          <p:cNvSpPr txBox="1"/>
          <p:nvPr/>
        </p:nvSpPr>
        <p:spPr>
          <a:xfrm rot="16200000">
            <a:off x="-131859" y="13616993"/>
            <a:ext cx="1714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(2) Square coding.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627135F-D0F0-AF48-8644-44F6B97BC628}"/>
              </a:ext>
            </a:extLst>
          </p:cNvPr>
          <p:cNvSpPr txBox="1"/>
          <p:nvPr/>
        </p:nvSpPr>
        <p:spPr>
          <a:xfrm rot="16200000">
            <a:off x="-510815" y="15508952"/>
            <a:ext cx="23971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(3) Hamiltonian coding.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348B6E-C977-044E-A2F9-318ECB38B69D}"/>
              </a:ext>
            </a:extLst>
          </p:cNvPr>
          <p:cNvSpPr txBox="1"/>
          <p:nvPr/>
        </p:nvSpPr>
        <p:spPr>
          <a:xfrm>
            <a:off x="21986352" y="17443425"/>
            <a:ext cx="51905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Non-Neural Network Results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0FC476F-8C0C-DD40-8025-BBA3C991256D}"/>
              </a:ext>
            </a:extLst>
          </p:cNvPr>
          <p:cNvSpPr txBox="1"/>
          <p:nvPr/>
        </p:nvSpPr>
        <p:spPr>
          <a:xfrm>
            <a:off x="27380351" y="17443424"/>
            <a:ext cx="5337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Neural Network Results</a:t>
            </a:r>
          </a:p>
        </p:txBody>
      </p:sp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8942</TotalTime>
  <Words>764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334</cp:revision>
  <dcterms:created xsi:type="dcterms:W3CDTF">2016-04-12T18:22:18Z</dcterms:created>
  <dcterms:modified xsi:type="dcterms:W3CDTF">2019-06-09T21:42:56Z</dcterms:modified>
</cp:coreProperties>
</file>